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6"/>
  </p:notesMasterIdLst>
  <p:sldIdLst>
    <p:sldId id="859" r:id="rId2"/>
    <p:sldId id="860" r:id="rId3"/>
    <p:sldId id="861" r:id="rId4"/>
    <p:sldId id="862" r:id="rId5"/>
    <p:sldId id="863" r:id="rId6"/>
    <p:sldId id="864" r:id="rId7"/>
    <p:sldId id="865" r:id="rId8"/>
    <p:sldId id="866" r:id="rId9"/>
    <p:sldId id="867" r:id="rId10"/>
    <p:sldId id="868" r:id="rId11"/>
    <p:sldId id="869" r:id="rId12"/>
    <p:sldId id="870" r:id="rId13"/>
    <p:sldId id="871" r:id="rId14"/>
    <p:sldId id="872" r:id="rId15"/>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0000FF"/>
    <a:srgbClr val="39B97A"/>
    <a:srgbClr val="1EB26A"/>
    <a:srgbClr val="E3F2E7"/>
    <a:srgbClr val="8DC369"/>
    <a:srgbClr val="009900"/>
    <a:srgbClr val="62812B"/>
    <a:srgbClr val="A0C83C"/>
    <a:srgbClr val="006C4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975" autoAdjust="0"/>
    <p:restoredTop sz="94606" autoAdjust="0"/>
  </p:normalViewPr>
  <p:slideViewPr>
    <p:cSldViewPr>
      <p:cViewPr varScale="1">
        <p:scale>
          <a:sx n="111" d="100"/>
          <a:sy n="111" d="100"/>
        </p:scale>
        <p:origin x="342"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2025/9/13</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extLst>
      <p:ext uri="{BB962C8B-B14F-4D97-AF65-F5344CB8AC3E}">
        <p14:creationId xmlns:p14="http://schemas.microsoft.com/office/powerpoint/2010/main" val="26346886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923330"/>
          </a:xfrm>
        </p:spPr>
        <p:txBody>
          <a:bodyPr wrap="square">
            <a:spAutoFit/>
          </a:bodyPr>
          <a:lstStyle>
            <a:lvl1pPr marL="0" indent="0" algn="just">
              <a:lnSpc>
                <a:spcPct val="150000"/>
              </a:lnSpc>
              <a:spcBef>
                <a:spcPts val="0"/>
              </a:spcBef>
              <a:buFontTx/>
              <a:buNone/>
              <a:tabLst>
                <a:tab pos="5645150" algn="l"/>
                <a:tab pos="9862820" algn="l"/>
              </a:tabLst>
              <a:defRPr sz="36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 英语完形填空与阅读理解 七年级</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2025/9/13</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27107"/>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第二部分　能力进阶篇</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23251"/>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dirty="0">
                <a:solidFill>
                  <a:srgbClr val="000000"/>
                </a:solidFill>
                <a:ea typeface="微软雅黑" panose="020B0503020204020204" pitchFamily="34" charset="-122"/>
                <a:cs typeface="Times New Roman" panose="02020603050405020304" pitchFamily="18" charset="0"/>
              </a:rPr>
              <a:t>进阶训练　</a:t>
            </a:r>
            <a:r>
              <a:rPr lang="en-US" altLang="zh-CN" sz="4800" b="0" dirty="0" smtClean="0">
                <a:solidFill>
                  <a:srgbClr val="000000"/>
                </a:solidFill>
                <a:ea typeface="微软雅黑" panose="020B0503020204020204" pitchFamily="34" charset="-122"/>
                <a:cs typeface="Times New Roman" panose="02020603050405020304" pitchFamily="18" charset="0"/>
              </a:rPr>
              <a:t>7</a:t>
            </a:r>
            <a:endParaRPr lang="zh-CN" altLang="en-US" sz="4800" b="0" dirty="0">
              <a:solidFill>
                <a:srgbClr val="000000"/>
              </a:solidFill>
              <a:ea typeface="微软雅黑" panose="020B0503020204020204" pitchFamily="34" charset="-122"/>
              <a:cs typeface="Times New Roman" panose="02020603050405020304" pitchFamily="18"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11163"/>
          </a:xfrm>
        </p:spPr>
        <p:txBody>
          <a:bodyPr/>
          <a:lstStyle/>
          <a:p>
            <a:pPr hangingPunct="0">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It’s convenient to have breakfast here because it’s close to our home and the price</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价格</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 is not high.</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Ji Heng</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认为早餐价格便宜。故选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1260612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145704" y="884337"/>
            <a:ext cx="518091" cy="646331"/>
          </a:xfrm>
          <a:prstGeom prst="rect">
            <a:avLst/>
          </a:prstGeom>
        </p:spPr>
        <p:txBody>
          <a:bodyPr wrap="none">
            <a:spAutoFit/>
          </a:bodyPr>
          <a:lstStyle/>
          <a:p>
            <a:r>
              <a:rPr lang="en-US" altLang="zh-CN" sz="3600">
                <a:cs typeface="Times New Roman" panose="02020603050405020304" pitchFamily="18" charset="0"/>
              </a:rPr>
              <a:t>D</a:t>
            </a:r>
            <a:endParaRPr lang="zh-CN" altLang="en-US"/>
          </a:p>
        </p:txBody>
      </p:sp>
      <p:sp>
        <p:nvSpPr>
          <p:cNvPr id="5" name="内容占位符 4"/>
          <p:cNvSpPr>
            <a:spLocks noGrp="1"/>
          </p:cNvSpPr>
          <p:nvPr>
            <p:ph idx="1"/>
          </p:nvPr>
        </p:nvSpPr>
        <p:spPr>
          <a:xfrm>
            <a:off x="360854" y="746120"/>
            <a:ext cx="11485848" cy="5078313"/>
          </a:xfrm>
        </p:spPr>
        <p:txBody>
          <a:bodyPr/>
          <a:lstStyle/>
          <a:p>
            <a:pPr hangingPunct="0">
              <a:spcAft>
                <a:spcPts val="0"/>
              </a:spcAft>
              <a:tabLst>
                <a:tab pos="585089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Why do community canteens attract young people according to Jin Tianlin</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Because the canteens are open all day</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Because young people enjoy cooking</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Because the food is more expensive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Because they save time for cooking and kitchen work</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p>
        </p:txBody>
      </p:sp>
    </p:spTree>
    <p:extLst>
      <p:ext uri="{BB962C8B-B14F-4D97-AF65-F5344CB8AC3E}">
        <p14:creationId xmlns:p14="http://schemas.microsoft.com/office/powerpoint/2010/main" val="33193483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142160"/>
          </a:xfrm>
        </p:spPr>
        <p:txBody>
          <a:bodyPr/>
          <a:lstStyle/>
          <a:p>
            <a:pPr hangingPunct="0">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Because young people have busy work and they have less time for cooking and cleaning the kitchen.</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Jin Tianlin</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认为社区食堂吸引年轻人是因为这样可以节省烹饪和厨房工作的时间。故选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99043908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145704" y="884337"/>
            <a:ext cx="518091" cy="646331"/>
          </a:xfrm>
          <a:prstGeom prst="rect">
            <a:avLst/>
          </a:prstGeom>
        </p:spPr>
        <p:txBody>
          <a:bodyPr wrap="none">
            <a:spAutoFit/>
          </a:bodyPr>
          <a:lstStyle/>
          <a:p>
            <a:r>
              <a:rPr lang="en-US" altLang="zh-CN" sz="3600">
                <a:cs typeface="Times New Roman" panose="02020603050405020304" pitchFamily="18" charset="0"/>
              </a:rPr>
              <a:t>C</a:t>
            </a:r>
            <a:endParaRPr lang="zh-CN" altLang="en-US"/>
          </a:p>
        </p:txBody>
      </p:sp>
      <p:sp>
        <p:nvSpPr>
          <p:cNvPr id="5" name="内容占位符 4"/>
          <p:cNvSpPr>
            <a:spLocks noGrp="1"/>
          </p:cNvSpPr>
          <p:nvPr>
            <p:ph idx="1"/>
          </p:nvPr>
        </p:nvSpPr>
        <p:spPr>
          <a:xfrm>
            <a:off x="360854" y="746120"/>
            <a:ext cx="11485848" cy="5078313"/>
          </a:xfrm>
        </p:spPr>
        <p:txBody>
          <a:bodyPr/>
          <a:lstStyle/>
          <a:p>
            <a:pPr hangingPunct="0">
              <a:spcAft>
                <a:spcPts val="0"/>
              </a:spcAft>
              <a:tabLst>
                <a:tab pos="585089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smtClean="0">
                <a:solidFill>
                  <a:srgbClr val="00B0F0"/>
                </a:solidFill>
                <a:latin typeface="宋体" panose="02010600030101010101" pitchFamily="2" charset="-122"/>
                <a:ea typeface="宋体" panose="02010600030101010101" pitchFamily="2" charset="-122"/>
                <a:cs typeface="Times New Roman" panose="02020603050405020304" pitchFamily="18" charset="0"/>
              </a:rPr>
              <a:t>.            </a:t>
            </a:r>
            <a:r>
              <a:rPr lang="zh-CN" altLang="zh-CN" smtClean="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标</a:t>
            </a:r>
            <a:r>
              <a:rPr lang="zh-CN" altLang="zh-CN">
                <a:solidFill>
                  <a:srgbClr val="00B0F0"/>
                </a:solidFill>
                <a:latin typeface="Times New Roman" panose="02020603050405020304" pitchFamily="18" charset="0"/>
                <a:ea typeface="楷体" panose="02010609060101010101" pitchFamily="49" charset="-122"/>
                <a:cs typeface="Times New Roman" panose="02020603050405020304" pitchFamily="18" charset="0"/>
              </a:rPr>
              <a:t>题归</a:t>
            </a:r>
            <a:r>
              <a:rPr lang="zh-CN" altLang="zh-CN" smtClean="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纳</a:t>
            </a:r>
            <a:r>
              <a:rPr lang="en-US" altLang="zh-CN" smtClean="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What’s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best title for the passage</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Old People Have New Eating Habits</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Good Canteens Around the Cities</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Community Canteens Attract the Young</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Dining Experiences in Different Cities</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中考新考法-4.eps" descr="id:2147504782;FounderCES"/>
          <p:cNvPicPr/>
          <p:nvPr/>
        </p:nvPicPr>
        <p:blipFill>
          <a:blip r:embed="rId2"/>
          <a:stretch>
            <a:fillRect/>
          </a:stretch>
        </p:blipFill>
        <p:spPr>
          <a:xfrm>
            <a:off x="2777505" y="956544"/>
            <a:ext cx="4652595" cy="593174"/>
          </a:xfrm>
          <a:prstGeom prst="rect">
            <a:avLst/>
          </a:prstGeom>
        </p:spPr>
      </p:pic>
    </p:spTree>
    <p:extLst>
      <p:ext uri="{BB962C8B-B14F-4D97-AF65-F5344CB8AC3E}">
        <p14:creationId xmlns:p14="http://schemas.microsoft.com/office/powerpoint/2010/main" val="32519381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480166"/>
          </a:xfrm>
        </p:spPr>
        <p:txBody>
          <a:bodyPr/>
          <a:lstStyle/>
          <a:p>
            <a:pPr hangingPunct="0">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标题归纳题。文章主要介绍社区食堂给年经人的生活带来了很大的便利，从而吸引了越来越多的年轻人，最合适标题为</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社区食堂吸引年轻人</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0012445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clrChange>
              <a:clrFrom>
                <a:srgbClr val="FFFFFF"/>
              </a:clrFrom>
              <a:clrTo>
                <a:srgbClr val="FFFFFF">
                  <a:alpha val="0"/>
                </a:srgbClr>
              </a:clrTo>
            </a:clrChange>
          </a:blip>
          <a:stretch>
            <a:fillRect/>
          </a:stretch>
        </p:blipFill>
        <p:spPr>
          <a:xfrm>
            <a:off x="384839" y="839983"/>
            <a:ext cx="11461863" cy="1484938"/>
          </a:xfrm>
          <a:prstGeom prst="rect">
            <a:avLst/>
          </a:prstGeom>
        </p:spPr>
      </p:pic>
      <p:sp>
        <p:nvSpPr>
          <p:cNvPr id="10" name="内容占位符 1"/>
          <p:cNvSpPr>
            <a:spLocks noGrp="1"/>
          </p:cNvSpPr>
          <p:nvPr>
            <p:ph idx="1"/>
          </p:nvPr>
        </p:nvSpPr>
        <p:spPr>
          <a:xfrm>
            <a:off x="360854" y="2329810"/>
            <a:ext cx="11485848" cy="1649169"/>
          </a:xfrm>
        </p:spPr>
        <p:txBody>
          <a:bodyPr/>
          <a:lstStyle/>
          <a:p>
            <a:pPr hangingPunct="0">
              <a:spcAft>
                <a:spcPts val="0"/>
              </a:spcAft>
            </a:pP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mtClean="0">
                <a:latin typeface="Times New Roman" panose="02020603050405020304" pitchFamily="18" charset="0"/>
                <a:ea typeface="楷体" panose="02010609060101010101" pitchFamily="49" charset="-122"/>
                <a:cs typeface="Times New Roman" panose="02020603050405020304" pitchFamily="18" charset="0"/>
              </a:rPr>
              <a:t>本</a:t>
            </a:r>
            <a:r>
              <a:rPr lang="zh-CN" altLang="zh-CN">
                <a:latin typeface="Times New Roman" panose="02020603050405020304" pitchFamily="18" charset="0"/>
                <a:ea typeface="楷体" panose="02010609060101010101" pitchFamily="49" charset="-122"/>
                <a:cs typeface="Times New Roman" panose="02020603050405020304" pitchFamily="18" charset="0"/>
              </a:rPr>
              <a:t>文主要介绍了城市社区食堂能节省时间和方便生活</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吸引了越来越多的年轻人。</a:t>
            </a:r>
            <a:endParaRPr lang="zh-CN" altLang="zh-CN" sz="900">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11" name="语篇导航-DA.eps" descr="id:2147487420;FounderCES"/>
          <p:cNvPicPr/>
          <p:nvPr/>
        </p:nvPicPr>
        <p:blipFill>
          <a:blip r:embed="rId3"/>
          <a:stretch>
            <a:fillRect/>
          </a:stretch>
        </p:blipFill>
        <p:spPr>
          <a:xfrm>
            <a:off x="550590" y="2492410"/>
            <a:ext cx="2664296" cy="651057"/>
          </a:xfrm>
          <a:prstGeom prst="rect">
            <a:avLst/>
          </a:prstGeom>
        </p:spPr>
      </p:pic>
      <p:sp>
        <p:nvSpPr>
          <p:cNvPr id="12" name="内容占位符 1"/>
          <p:cNvSpPr txBox="1">
            <a:spLocks/>
          </p:cNvSpPr>
          <p:nvPr/>
        </p:nvSpPr>
        <p:spPr bwMode="auto">
          <a:xfrm>
            <a:off x="5087094" y="3978979"/>
            <a:ext cx="6759608" cy="818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r">
              <a:spcAft>
                <a:spcPts val="0"/>
              </a:spcAft>
              <a:tabLst>
                <a:tab pos="585089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安徽芜湖无为期中</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26060601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78313"/>
          </a:xfrm>
        </p:spPr>
        <p:txBody>
          <a:bodyPr/>
          <a:lstStyle/>
          <a:p>
            <a:pPr hangingPunct="0">
              <a:spcAft>
                <a:spcPts val="0"/>
              </a:spcAft>
              <a:tabLst>
                <a:tab pos="585089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community canteens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食堂</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neighbourhoods in cities attract more and more young people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914400" hangingPunct="0">
              <a:spcAft>
                <a:spcPts val="0"/>
              </a:spcAft>
              <a:tabLst>
                <a:tab pos="5850890"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 really helps and saves time in our daily life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food isn’t expensive and the workers are nice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 once bought a meat dish</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It only cost me 13 yuan and it was delicious,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said Guo Zhiliang</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p>
        </p:txBody>
      </p:sp>
    </p:spTree>
    <p:extLst>
      <p:ext uri="{BB962C8B-B14F-4D97-AF65-F5344CB8AC3E}">
        <p14:creationId xmlns:p14="http://schemas.microsoft.com/office/powerpoint/2010/main" val="375394482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11163"/>
          </a:xfrm>
        </p:spPr>
        <p:txBody>
          <a:bodyPr/>
          <a:lstStyle/>
          <a:p>
            <a:pPr indent="914400" hangingPunct="0">
              <a:spcAft>
                <a:spcPts val="0"/>
              </a:spcAft>
              <a:tabLst>
                <a:tab pos="585089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Ji Heng is another young eater at this canteen</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With a baby in his arms, Ji said,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It’s convenient to have breakfast here because it’s close to our home and the price</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价格</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 not high</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p>
        </p:txBody>
      </p:sp>
    </p:spTree>
    <p:extLst>
      <p:ext uri="{BB962C8B-B14F-4D97-AF65-F5344CB8AC3E}">
        <p14:creationId xmlns:p14="http://schemas.microsoft.com/office/powerpoint/2010/main" val="422069278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973156"/>
          </a:xfrm>
        </p:spPr>
        <p:txBody>
          <a:bodyPr/>
          <a:lstStyle/>
          <a:p>
            <a:pPr indent="914400" hangingPunct="0">
              <a:spcAft>
                <a:spcPts val="0"/>
              </a:spcAft>
              <a:tabLst>
                <a:tab pos="585089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community canteens are also getting popular online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Many young people share their dining experiences at community canteens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As the canteens are getting more popular in some cities, many young people show their likes about the dishes and ask where the canteens are or if their neighbourhoods have the same kind of canteens</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p>
        </p:txBody>
      </p:sp>
    </p:spTree>
    <p:extLst>
      <p:ext uri="{BB962C8B-B14F-4D97-AF65-F5344CB8AC3E}">
        <p14:creationId xmlns:p14="http://schemas.microsoft.com/office/powerpoint/2010/main" val="92888940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866158"/>
          </a:xfrm>
        </p:spPr>
        <p:txBody>
          <a:bodyPr/>
          <a:lstStyle/>
          <a:p>
            <a:pPr indent="914400" hangingPunct="0">
              <a:lnSpc>
                <a:spcPct val="140000"/>
              </a:lnSpc>
              <a:spcAft>
                <a:spcPts val="0"/>
              </a:spcAft>
              <a:tabLst>
                <a:tab pos="5850890" algn="l"/>
              </a:tabLst>
            </a:pPr>
            <a:r>
              <a:rPr lang="en-US"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community canteens are usually built to help the old people in neighbourhoods</a:t>
            </a:r>
            <a:r>
              <a:rPr lang="en-US" altLang="zh-CN" sz="3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But why are they popular</a:t>
            </a:r>
            <a:r>
              <a:rPr lang="zh-CN"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3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Because young people have busy work and they have less time for cooking and cleaning the kitchen</a:t>
            </a:r>
            <a:r>
              <a:rPr lang="en-US" altLang="zh-CN" sz="3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And the takeaway food is not healthy,</a:t>
            </a:r>
            <a:r>
              <a:rPr lang="en-US" altLang="zh-CN" sz="3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Jin Tianlin, a researcher said</a:t>
            </a:r>
            <a:r>
              <a:rPr lang="en-US" altLang="zh-CN" sz="3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community canteens not only let the young people have delicious meals, but also help them be free from cleaning the kitchen</a:t>
            </a:r>
            <a:r>
              <a:rPr lang="en-US" altLang="zh-CN" sz="3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So more and more young people love them</a:t>
            </a:r>
            <a:r>
              <a:rPr lang="en-US" altLang="zh-CN" sz="3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p>
        </p:txBody>
      </p:sp>
    </p:spTree>
    <p:extLst>
      <p:ext uri="{BB962C8B-B14F-4D97-AF65-F5344CB8AC3E}">
        <p14:creationId xmlns:p14="http://schemas.microsoft.com/office/powerpoint/2010/main" val="395636532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145704" y="884337"/>
            <a:ext cx="518091" cy="646331"/>
          </a:xfrm>
          <a:prstGeom prst="rect">
            <a:avLst/>
          </a:prstGeom>
        </p:spPr>
        <p:txBody>
          <a:bodyPr wrap="none">
            <a:spAutoFit/>
          </a:bodyPr>
          <a:lstStyle/>
          <a:p>
            <a:r>
              <a:rPr lang="en-US" altLang="zh-CN" sz="3600">
                <a:cs typeface="Times New Roman" panose="02020603050405020304" pitchFamily="18" charset="0"/>
              </a:rPr>
              <a:t>A</a:t>
            </a:r>
            <a:endParaRPr lang="zh-CN" altLang="en-US"/>
          </a:p>
        </p:txBody>
      </p:sp>
      <p:sp>
        <p:nvSpPr>
          <p:cNvPr id="5" name="内容占位符 4"/>
          <p:cNvSpPr>
            <a:spLocks noGrp="1"/>
          </p:cNvSpPr>
          <p:nvPr>
            <p:ph idx="1"/>
          </p:nvPr>
        </p:nvSpPr>
        <p:spPr>
          <a:xfrm>
            <a:off x="360854" y="746120"/>
            <a:ext cx="11485848" cy="4247317"/>
          </a:xfrm>
        </p:spPr>
        <p:txBody>
          <a:bodyPr/>
          <a:lstStyle/>
          <a:p>
            <a:pPr hangingPunct="0">
              <a:spcAft>
                <a:spcPts val="0"/>
              </a:spcAft>
              <a:tabLst>
                <a:tab pos="585089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mtClean="0">
                <a:solidFill>
                  <a:srgbClr val="00B0F0"/>
                </a:solidFill>
                <a:latin typeface="宋体" panose="02010600030101010101" pitchFamily="2" charset="-122"/>
                <a:ea typeface="宋体" panose="02010600030101010101" pitchFamily="2" charset="-122"/>
                <a:cs typeface="Times New Roman" panose="02020603050405020304" pitchFamily="18" charset="0"/>
              </a:rPr>
              <a:t>.            </a:t>
            </a:r>
            <a:r>
              <a:rPr lang="zh-CN" altLang="zh-CN" smtClean="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推</a:t>
            </a:r>
            <a:r>
              <a:rPr lang="zh-CN" altLang="zh-CN">
                <a:solidFill>
                  <a:srgbClr val="00B0F0"/>
                </a:solidFill>
                <a:latin typeface="Times New Roman" panose="02020603050405020304" pitchFamily="18" charset="0"/>
                <a:ea typeface="楷体" panose="02010609060101010101" pitchFamily="49" charset="-122"/>
                <a:cs typeface="Times New Roman" panose="02020603050405020304" pitchFamily="18" charset="0"/>
              </a:rPr>
              <a:t>断文章写作手</a:t>
            </a:r>
            <a:r>
              <a:rPr lang="zh-CN" altLang="zh-CN" smtClean="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法</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paragraphs 2 and 3</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writer tells us the canteens are popular by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giving examples	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using pictures</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listing numbers	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asking questions</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中考新考法-8.eps" descr="id:2147504775;FounderCES"/>
          <p:cNvPicPr/>
          <p:nvPr/>
        </p:nvPicPr>
        <p:blipFill>
          <a:blip r:embed="rId2"/>
          <a:stretch>
            <a:fillRect/>
          </a:stretch>
        </p:blipFill>
        <p:spPr>
          <a:xfrm>
            <a:off x="2729880" y="935735"/>
            <a:ext cx="6480720" cy="613983"/>
          </a:xfrm>
          <a:prstGeom prst="rect">
            <a:avLst/>
          </a:prstGeom>
        </p:spPr>
      </p:pic>
    </p:spTree>
    <p:extLst>
      <p:ext uri="{BB962C8B-B14F-4D97-AF65-F5344CB8AC3E}">
        <p14:creationId xmlns:p14="http://schemas.microsoft.com/office/powerpoint/2010/main" val="3874650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480166"/>
          </a:xfrm>
        </p:spPr>
        <p:txBody>
          <a:bodyPr/>
          <a:lstStyle/>
          <a:p>
            <a:pPr hangingPunct="0">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写作手法题。根据</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said Guo Zhiliang</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以及</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Ji Heng is another young eater at this canteen.</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可知作者通过举例子说明社区食堂受欢迎。故选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7323721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145704" y="910215"/>
            <a:ext cx="492443" cy="646331"/>
          </a:xfrm>
          <a:prstGeom prst="rect">
            <a:avLst/>
          </a:prstGeom>
        </p:spPr>
        <p:txBody>
          <a:bodyPr wrap="none">
            <a:spAutoFit/>
          </a:bodyPr>
          <a:lstStyle/>
          <a:p>
            <a:r>
              <a:rPr lang="en-US" altLang="zh-CN" sz="3600">
                <a:cs typeface="Times New Roman" panose="02020603050405020304" pitchFamily="18" charset="0"/>
              </a:rPr>
              <a:t>B</a:t>
            </a:r>
            <a:endParaRPr lang="zh-CN" altLang="en-US"/>
          </a:p>
        </p:txBody>
      </p:sp>
      <p:sp>
        <p:nvSpPr>
          <p:cNvPr id="5" name="内容占位符 4"/>
          <p:cNvSpPr>
            <a:spLocks noGrp="1"/>
          </p:cNvSpPr>
          <p:nvPr>
            <p:ph idx="1"/>
          </p:nvPr>
        </p:nvSpPr>
        <p:spPr>
          <a:xfrm>
            <a:off x="360854" y="746120"/>
            <a:ext cx="11485848" cy="5909310"/>
          </a:xfrm>
        </p:spPr>
        <p:txBody>
          <a:bodyPr/>
          <a:lstStyle/>
          <a:p>
            <a:pPr hangingPunct="0">
              <a:spcAft>
                <a:spcPts val="0"/>
              </a:spcAft>
              <a:tabLst>
                <a:tab pos="585089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Which of the following is TRUE according to the text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Guo Zhiliang bought a meat dish for 30 yuan</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Ji Heng likes the canteen because the breakfast there is cheap</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Young people share their cooking skills online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Takeaway food is healthier than canteen food</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p>
        </p:txBody>
      </p:sp>
    </p:spTree>
    <p:extLst>
      <p:ext uri="{BB962C8B-B14F-4D97-AF65-F5344CB8AC3E}">
        <p14:creationId xmlns:p14="http://schemas.microsoft.com/office/powerpoint/2010/main" val="42012031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chemeClr val="tx1"/>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1335</TotalTime>
  <Words>411</Words>
  <Application>Microsoft Office PowerPoint</Application>
  <PresentationFormat>自定义</PresentationFormat>
  <Paragraphs>35</Paragraphs>
  <Slides>14</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14</vt:i4>
      </vt:variant>
    </vt:vector>
  </HeadingPairs>
  <TitlesOfParts>
    <vt:vector size="22" baseType="lpstr">
      <vt:lpstr>黑体</vt:lpstr>
      <vt:lpstr>楷体</vt:lpstr>
      <vt:lpstr>宋体</vt:lpstr>
      <vt:lpstr>微软雅黑</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微软用户</cp:lastModifiedBy>
  <cp:revision>488</cp:revision>
  <dcterms:created xsi:type="dcterms:W3CDTF">2020-11-06T05:24:00Z</dcterms:created>
  <dcterms:modified xsi:type="dcterms:W3CDTF">2025-09-13T06:06:22Z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